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6"/>
    <p:sldMasterId id="2147483678" r:id="rId7"/>
  </p:sldMasterIdLst>
  <p:notesMasterIdLst>
    <p:notesMasterId r:id="rId11"/>
  </p:notesMasterIdLst>
  <p:handoutMasterIdLst>
    <p:handoutMasterId r:id="rId12"/>
  </p:handoutMasterIdLst>
  <p:sldIdLst>
    <p:sldId id="256" r:id="rId8"/>
    <p:sldId id="258" r:id="rId9"/>
    <p:sldId id="259" r:id="rId10"/>
  </p:sldIdLst>
  <p:sldSz cx="9144000" cy="5143500" type="screen16x9"/>
  <p:notesSz cx="6797675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FF"/>
    <a:srgbClr val="FFFFFF"/>
    <a:srgbClr val="00C1DD"/>
    <a:srgbClr val="005191"/>
    <a:srgbClr val="BF3B25"/>
    <a:srgbClr val="F5D037"/>
    <a:srgbClr val="FD724F"/>
    <a:srgbClr val="AF7076"/>
    <a:srgbClr val="F38400"/>
    <a:srgbClr val="00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93"/>
  </p:normalViewPr>
  <p:slideViewPr>
    <p:cSldViewPr snapToGrid="0">
      <p:cViewPr varScale="1">
        <p:scale>
          <a:sx n="93" d="100"/>
          <a:sy n="93" d="100"/>
        </p:scale>
        <p:origin x="5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36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2A0A63-4584-11AD-3248-0F1394C477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5560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AT" sz="1100" b="0" i="0" dirty="0">
                <a:solidFill>
                  <a:srgbClr val="4D5156"/>
                </a:solidFill>
                <a:effectLst/>
                <a:latin typeface="Gellix" pitchFamily="50" charset="0"/>
                <a:cs typeface="Gellix" pitchFamily="50" charset="0"/>
              </a:rPr>
              <a:t>© ICC Austria</a:t>
            </a:r>
            <a:endParaRPr lang="en-GB" sz="1100" dirty="0">
              <a:latin typeface="Gellix" pitchFamily="50" charset="0"/>
              <a:cs typeface="Gellix" pitchFamily="50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B7B02D-F1E2-B2F9-539E-0D81EE9804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4956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8CB70-A5DC-C94F-A768-62875D38BDBB}" type="slidenum">
              <a:rPr lang="en-GB" sz="1100" smtClean="0">
                <a:latin typeface="Gellix" pitchFamily="50" charset="0"/>
                <a:cs typeface="Gellix" pitchFamily="50" charset="0"/>
              </a:rPr>
              <a:t>‹Nr.›</a:t>
            </a:fld>
            <a:endParaRPr lang="en-GB" sz="1100">
              <a:latin typeface="Gellix" pitchFamily="50" charset="0"/>
              <a:cs typeface="Gellix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798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02F65-5E0B-4287-A0D7-D8CEE1B7DE86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olienbildplatzhalter 7">
            <a:extLst>
              <a:ext uri="{FF2B5EF4-FFF2-40B4-BE49-F238E27FC236}">
                <a16:creationId xmlns:a16="http://schemas.microsoft.com/office/drawing/2014/main" id="{A74C0187-D4EF-4816-9958-FEED2E2AFC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9" name="Notizenplatzhalter 8">
            <a:extLst>
              <a:ext uri="{FF2B5EF4-FFF2-40B4-BE49-F238E27FC236}">
                <a16:creationId xmlns:a16="http://schemas.microsoft.com/office/drawing/2014/main" id="{6C31099E-0B39-406F-A169-14A414D3F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F59E6D39-1A6E-4B8A-B3C0-1058099793D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4AAF2-79F3-4356-81E5-92D060D447F3}" type="datetimeFigureOut">
              <a:rPr lang="de-AT" smtClean="0"/>
              <a:t>02.07.2025</a:t>
            </a:fld>
            <a:endParaRPr lang="de-AT"/>
          </a:p>
        </p:txBody>
      </p:sp>
      <p:sp>
        <p:nvSpPr>
          <p:cNvPr id="11" name="Kopfzeilenplatzhalter 10">
            <a:extLst>
              <a:ext uri="{FF2B5EF4-FFF2-40B4-BE49-F238E27FC236}">
                <a16:creationId xmlns:a16="http://schemas.microsoft.com/office/drawing/2014/main" id="{07799577-7641-4EB4-A73A-37BB340DD6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453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hite_w/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A5FA9D-18EA-5955-4503-C3FC2ED9B0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5594" y="789974"/>
            <a:ext cx="5403947" cy="1738373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A164BC-F405-F2EA-D460-7905445B24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15841" y="2615154"/>
            <a:ext cx="5403947" cy="1169768"/>
          </a:xfrm>
          <a:prstGeom prst="rect">
            <a:avLst/>
          </a:prstGeom>
        </p:spPr>
        <p:txBody>
          <a:bodyPr/>
          <a:lstStyle>
            <a:lvl1pPr>
              <a:defRPr sz="1800" b="1" i="0" cap="none" spc="0">
                <a:ln w="0"/>
                <a:solidFill>
                  <a:schemeClr val="tx1"/>
                </a:solidFill>
                <a:effectLst/>
                <a:latin typeface="+mj-lt"/>
                <a:cs typeface="Gellix" pitchFamily="50" charset="0"/>
              </a:defRPr>
            </a:lvl1pPr>
            <a:lvl2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2pPr>
            <a:lvl3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3pPr>
            <a:lvl4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4pPr>
            <a:lvl5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5pPr>
          </a:lstStyle>
          <a:p>
            <a:pPr lvl="0"/>
            <a:r>
              <a:rPr lang="en-GB" dirty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2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C Austria Template_colum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2DEA70-77AD-DA04-2E61-F29AC244A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69FBAEE-AB89-91E6-A361-0D05513E6F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3289" y="419725"/>
            <a:ext cx="8104931" cy="200118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  <a:lvl2pPr>
              <a:defRPr sz="1350">
                <a:latin typeface="Gellix" pitchFamily="50" charset="0"/>
                <a:cs typeface="Gellix" pitchFamily="50" charset="0"/>
              </a:defRPr>
            </a:lvl2pPr>
            <a:lvl3pPr>
              <a:defRPr sz="1350">
                <a:latin typeface="Gellix" pitchFamily="50" charset="0"/>
                <a:cs typeface="Gellix" pitchFamily="50" charset="0"/>
              </a:defRPr>
            </a:lvl3pPr>
            <a:lvl4pPr>
              <a:defRPr sz="1350">
                <a:latin typeface="Gellix" pitchFamily="50" charset="0"/>
                <a:cs typeface="Gellix" pitchFamily="50" charset="0"/>
              </a:defRPr>
            </a:lvl4pPr>
            <a:lvl5pPr>
              <a:defRPr sz="1350">
                <a:latin typeface="Gellix" pitchFamily="50" charset="0"/>
                <a:cs typeface="Gellix" pitchFamily="50" charset="0"/>
              </a:defRPr>
            </a:lvl5pPr>
          </a:lstStyle>
          <a:p>
            <a:pPr lvl="0"/>
            <a:r>
              <a:rPr lang="en-US" dirty="0"/>
              <a:t>Text</a:t>
            </a:r>
            <a:endParaRPr lang="fr-FR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409DA2F7-DB94-35FE-57ED-3C5CC62674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3289" y="2587839"/>
            <a:ext cx="8104931" cy="200118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  <a:lvl2pPr>
              <a:defRPr sz="1350">
                <a:latin typeface="Gellix" pitchFamily="50" charset="0"/>
                <a:cs typeface="Gellix" pitchFamily="50" charset="0"/>
              </a:defRPr>
            </a:lvl2pPr>
            <a:lvl3pPr>
              <a:defRPr sz="1350">
                <a:latin typeface="Gellix" pitchFamily="50" charset="0"/>
                <a:cs typeface="Gellix" pitchFamily="50" charset="0"/>
              </a:defRPr>
            </a:lvl3pPr>
            <a:lvl4pPr>
              <a:defRPr sz="1350">
                <a:latin typeface="Gellix" pitchFamily="50" charset="0"/>
                <a:cs typeface="Gellix" pitchFamily="50" charset="0"/>
              </a:defRPr>
            </a:lvl4pPr>
            <a:lvl5pPr>
              <a:defRPr sz="1350">
                <a:latin typeface="Gellix" pitchFamily="50" charset="0"/>
                <a:cs typeface="Gellix" pitchFamily="50" charset="0"/>
              </a:defRPr>
            </a:lvl5pPr>
          </a:lstStyle>
          <a:p>
            <a:pPr lvl="0"/>
            <a:r>
              <a:rPr lang="en-US" dirty="0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38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C Austria Template_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2DEA70-77AD-DA04-2E61-F29AC244A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D69FBAEE-AB89-91E6-A361-0D05513E6F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3289" y="419725"/>
            <a:ext cx="8104931" cy="4164699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  <a:latin typeface="+mj-lt"/>
                <a:cs typeface="Gellix" pitchFamily="50" charset="0"/>
              </a:defRPr>
            </a:lvl1pPr>
            <a:lvl2pPr>
              <a:defRPr sz="1350">
                <a:latin typeface="Gellix" pitchFamily="50" charset="0"/>
                <a:cs typeface="Gellix" pitchFamily="50" charset="0"/>
              </a:defRPr>
            </a:lvl2pPr>
            <a:lvl3pPr>
              <a:defRPr sz="1350">
                <a:latin typeface="Gellix" pitchFamily="50" charset="0"/>
                <a:cs typeface="Gellix" pitchFamily="50" charset="0"/>
              </a:defRPr>
            </a:lvl3pPr>
            <a:lvl4pPr>
              <a:defRPr sz="1350">
                <a:latin typeface="Gellix" pitchFamily="50" charset="0"/>
                <a:cs typeface="Gellix" pitchFamily="50" charset="0"/>
              </a:defRPr>
            </a:lvl4pPr>
            <a:lvl5pPr>
              <a:defRPr sz="1350">
                <a:latin typeface="Gellix" pitchFamily="50" charset="0"/>
                <a:cs typeface="Gellix" pitchFamily="50" charset="0"/>
              </a:defRPr>
            </a:lvl5pPr>
          </a:lstStyle>
          <a:p>
            <a:pPr lvl="0"/>
            <a:r>
              <a:rPr lang="en-US" dirty="0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019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37E3E8-B483-A43C-08E8-CEE2660C9B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-7668"/>
            <a:ext cx="2598539" cy="5151168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949" y="4345353"/>
            <a:ext cx="826395" cy="60497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DC1918E-A856-9340-CDD5-9696B9D02FD4}"/>
              </a:ext>
            </a:extLst>
          </p:cNvPr>
          <p:cNvSpPr txBox="1"/>
          <p:nvPr userDrawn="1"/>
        </p:nvSpPr>
        <p:spPr>
          <a:xfrm>
            <a:off x="7837202" y="193172"/>
            <a:ext cx="1199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800"/>
              </a:spcBef>
              <a:buSzPct val="120000"/>
            </a:pPr>
            <a:r>
              <a:rPr lang="de-AT" sz="1400" b="0" dirty="0">
                <a:solidFill>
                  <a:srgbClr val="007DFF"/>
                </a:solidFill>
                <a:latin typeface="Gellix" pitchFamily="50" charset="0"/>
                <a:cs typeface="Gellix" pitchFamily="50" charset="0"/>
              </a:rPr>
              <a:t>#iccaustria</a:t>
            </a:r>
          </a:p>
        </p:txBody>
      </p:sp>
    </p:spTree>
    <p:extLst>
      <p:ext uri="{BB962C8B-B14F-4D97-AF65-F5344CB8AC3E}">
        <p14:creationId xmlns:p14="http://schemas.microsoft.com/office/powerpoint/2010/main" val="309028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0" i="0" kern="1200">
          <a:solidFill>
            <a:srgbClr val="FFFFFF"/>
          </a:solidFill>
          <a:latin typeface="Gotham Medium" pitchFamily="2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900"/>
        </a:spcAft>
        <a:buFont typeface="Arial" panose="020B0604020202020204" pitchFamily="34" charset="0"/>
        <a:buNone/>
        <a:defRPr sz="2100" b="0" i="0" kern="1200">
          <a:solidFill>
            <a:schemeClr val="tx1"/>
          </a:solidFill>
          <a:latin typeface="Gotham Medium" pitchFamily="2" charset="0"/>
          <a:ea typeface="+mn-ea"/>
          <a:cs typeface="+mn-cs"/>
        </a:defRPr>
      </a:lvl1pPr>
      <a:lvl2pPr marL="514350" marR="0" indent="-171450" algn="l" defTabSz="685800" rtl="0" eaLnBrk="1" fontAlgn="auto" latinLnBrk="0" hangingPunct="1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A3F5276-780B-D2DD-51CE-2DDC945891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-11765" r="-5487" b="-5510"/>
          <a:stretch/>
        </p:blipFill>
        <p:spPr>
          <a:xfrm>
            <a:off x="7923263" y="4723309"/>
            <a:ext cx="482061" cy="317755"/>
          </a:xfrm>
          <a:prstGeom prst="rect">
            <a:avLst/>
          </a:prstGeom>
        </p:spPr>
      </p:pic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F47D69-D11F-86E8-B1FC-5B38F45EB4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63218" y="4755954"/>
            <a:ext cx="353248" cy="22556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25" b="1">
                <a:solidFill>
                  <a:schemeClr val="bg1"/>
                </a:solidFill>
                <a:latin typeface="Gellix" pitchFamily="50" charset="0"/>
                <a:cs typeface="Gellix" pitchFamily="50" charset="0"/>
              </a:defRPr>
            </a:lvl1pPr>
          </a:lstStyle>
          <a:p>
            <a:fld id="{78A75652-2DD9-2242-928B-C4408E21A69B}" type="slidenum">
              <a:rPr lang="en-GB" smtClean="0"/>
              <a:pPr/>
              <a:t>‹Nr.›</a:t>
            </a:fld>
            <a:endParaRPr lang="en-GB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32C5D15-37B3-D8FB-8490-BEF82E743F0B}"/>
              </a:ext>
            </a:extLst>
          </p:cNvPr>
          <p:cNvCxnSpPr>
            <a:cxnSpLocks/>
          </p:cNvCxnSpPr>
          <p:nvPr userDrawn="1"/>
        </p:nvCxnSpPr>
        <p:spPr>
          <a:xfrm>
            <a:off x="519745" y="4882187"/>
            <a:ext cx="73669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40EC42B5-01A2-E9C1-5BD9-7692DF8DCAF4}"/>
              </a:ext>
            </a:extLst>
          </p:cNvPr>
          <p:cNvSpPr txBox="1"/>
          <p:nvPr userDrawn="1"/>
        </p:nvSpPr>
        <p:spPr>
          <a:xfrm>
            <a:off x="3908208" y="190718"/>
            <a:ext cx="5023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800"/>
              </a:spcBef>
              <a:buSzPct val="120000"/>
            </a:pPr>
            <a:r>
              <a:rPr lang="en-US" sz="1000" b="0" dirty="0">
                <a:solidFill>
                  <a:srgbClr val="007DFF"/>
                </a:solidFill>
                <a:latin typeface="Gellix" pitchFamily="50" charset="0"/>
                <a:cs typeface="Gellix" pitchFamily="50" charset="0"/>
              </a:rPr>
              <a:t>ICC Austria &amp; EBRD Case Studies on Documentary Credit and Bank Guarantees</a:t>
            </a:r>
          </a:p>
        </p:txBody>
      </p:sp>
    </p:spTree>
    <p:extLst>
      <p:ext uri="{BB962C8B-B14F-4D97-AF65-F5344CB8AC3E}">
        <p14:creationId xmlns:p14="http://schemas.microsoft.com/office/powerpoint/2010/main" val="401418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0" i="0" kern="1200">
          <a:solidFill>
            <a:srgbClr val="FFFFFF"/>
          </a:solidFill>
          <a:latin typeface="Gotham Medium" pitchFamily="2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900"/>
        </a:spcAft>
        <a:buFont typeface="Arial" panose="020B0604020202020204" pitchFamily="34" charset="0"/>
        <a:buNone/>
        <a:defRPr sz="2100" b="0" i="0" kern="1200">
          <a:solidFill>
            <a:schemeClr val="tx1"/>
          </a:solidFill>
          <a:latin typeface="Gotham Medium" pitchFamily="2" charset="0"/>
          <a:ea typeface="+mn-ea"/>
          <a:cs typeface="+mn-cs"/>
        </a:defRPr>
      </a:lvl1pPr>
      <a:lvl2pPr marL="514350" marR="0" indent="-171450" algn="l" defTabSz="685800" rtl="0" eaLnBrk="1" fontAlgn="auto" latinLnBrk="0" hangingPunct="1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E6DB0-AE93-FE1F-E828-6BEF0DB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C6214E-C36F-49DE-D0CE-EB926D8FF1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712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8229252-1834-6A42-8F95-176F0712D9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0F88FBF-E4BE-253E-DBBC-8E4A566875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4F6BCF8-8716-D6D5-BB8B-BC8FA9A2A8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554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550BA55-56F6-FD4C-F684-38D874DFC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75652-2DD9-2242-928B-C4408E21A69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DEFE6EC-5B1D-8706-FAF8-4FE2550A6A0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514319"/>
      </p:ext>
    </p:extLst>
  </p:cSld>
  <p:clrMapOvr>
    <a:masterClrMapping/>
  </p:clrMapOvr>
</p:sld>
</file>

<file path=ppt/theme/theme1.xml><?xml version="1.0" encoding="utf-8"?>
<a:theme xmlns:a="http://schemas.openxmlformats.org/drawingml/2006/main" name="1_Title slide white">
  <a:themeElements>
    <a:clrScheme name="WE ARE ICC">
      <a:dk1>
        <a:srgbClr val="007BFF"/>
      </a:dk1>
      <a:lt1>
        <a:srgbClr val="000000"/>
      </a:lt1>
      <a:dk2>
        <a:srgbClr val="FFFFFF"/>
      </a:dk2>
      <a:lt2>
        <a:srgbClr val="007BFF"/>
      </a:lt2>
      <a:accent1>
        <a:srgbClr val="007DFF"/>
      </a:accent1>
      <a:accent2>
        <a:srgbClr val="00BC00"/>
      </a:accent2>
      <a:accent3>
        <a:srgbClr val="853DE5"/>
      </a:accent3>
      <a:accent4>
        <a:srgbClr val="FF5769"/>
      </a:accent4>
      <a:accent5>
        <a:srgbClr val="999998"/>
      </a:accent5>
      <a:accent6>
        <a:srgbClr val="382F2C"/>
      </a:accent6>
      <a:hlink>
        <a:srgbClr val="007DFF"/>
      </a:hlink>
      <a:folHlink>
        <a:srgbClr val="003493"/>
      </a:folHlink>
    </a:clrScheme>
    <a:fontScheme name="HELVETICA">
      <a:majorFont>
        <a:latin typeface="Helvetica regular"/>
        <a:ea typeface=""/>
        <a:cs typeface=""/>
      </a:majorFont>
      <a:minorFont>
        <a:latin typeface="Helvetica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Bef>
            <a:spcPts val="1800"/>
          </a:spcBef>
          <a:buSzPct val="120000"/>
          <a:defRPr sz="2800" dirty="0">
            <a:solidFill>
              <a:srgbClr val="0263A7"/>
            </a:solidFill>
            <a:latin typeface="Gotham Medium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ICC Austria Template">
  <a:themeElements>
    <a:clrScheme name="WE ARE ICC">
      <a:dk1>
        <a:srgbClr val="007BFF"/>
      </a:dk1>
      <a:lt1>
        <a:srgbClr val="000000"/>
      </a:lt1>
      <a:dk2>
        <a:srgbClr val="FFFFFF"/>
      </a:dk2>
      <a:lt2>
        <a:srgbClr val="007BFF"/>
      </a:lt2>
      <a:accent1>
        <a:srgbClr val="007DFF"/>
      </a:accent1>
      <a:accent2>
        <a:srgbClr val="00BC00"/>
      </a:accent2>
      <a:accent3>
        <a:srgbClr val="853DE5"/>
      </a:accent3>
      <a:accent4>
        <a:srgbClr val="FF5769"/>
      </a:accent4>
      <a:accent5>
        <a:srgbClr val="999998"/>
      </a:accent5>
      <a:accent6>
        <a:srgbClr val="382F2C"/>
      </a:accent6>
      <a:hlink>
        <a:srgbClr val="007DFF"/>
      </a:hlink>
      <a:folHlink>
        <a:srgbClr val="003493"/>
      </a:folHlink>
    </a:clrScheme>
    <a:fontScheme name="HELVETICA">
      <a:majorFont>
        <a:latin typeface="Helvetica regular"/>
        <a:ea typeface=""/>
        <a:cs typeface=""/>
      </a:majorFont>
      <a:minorFont>
        <a:latin typeface="Helvetica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Bef>
            <a:spcPts val="1800"/>
          </a:spcBef>
          <a:buSzPct val="120000"/>
          <a:defRPr dirty="0" err="1" smtClean="0">
            <a:solidFill>
              <a:schemeClr val="bg1"/>
            </a:solidFill>
            <a:latin typeface="+mj-lt"/>
            <a:cs typeface="Gellix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BB9D21FF7C414DBAE17BB9C7DADD2E" ma:contentTypeVersion="27" ma:contentTypeDescription="Create a new document." ma:contentTypeScope="" ma:versionID="9fe98308a56523fa0592897fda9b2eab">
  <xsd:schema xmlns:xsd="http://www.w3.org/2001/XMLSchema" xmlns:xs="http://www.w3.org/2001/XMLSchema" xmlns:p="http://schemas.microsoft.com/office/2006/metadata/properties" xmlns:ns1="http://schemas.microsoft.com/sharepoint/v3" xmlns:ns2="2bd86d0c-eb23-4907-a72b-b86d8570c29f" xmlns:ns3="dd6a61b0-53a2-40d6-abc1-0594a239469b" xmlns:ns4="598f140b-4145-4024-8bcc-6d7083f15a24" targetNamespace="http://schemas.microsoft.com/office/2006/metadata/properties" ma:root="true" ma:fieldsID="63ac066e145d643bbeabc4d3c5e812a6" ns1:_="" ns2:_="" ns3:_="" ns4:_="">
    <xsd:import namespace="http://schemas.microsoft.com/sharepoint/v3"/>
    <xsd:import namespace="2bd86d0c-eb23-4907-a72b-b86d8570c29f"/>
    <xsd:import namespace="dd6a61b0-53a2-40d6-abc1-0594a239469b"/>
    <xsd:import namespace="598f140b-4145-4024-8bcc-6d7083f15a2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pireDateSaved" minOccurs="0"/>
                <xsd:element ref="ns1:_dlc_ExpireDate" minOccurs="0"/>
                <xsd:element ref="ns1:_dlc_Exempt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11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2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dlc_Exempt" ma:index="13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86d0c-eb23-4907-a72b-b86d8570c29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a61b0-53a2-40d6-abc1-0594a23946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b34d393a-c683-4ae6-92a3-16801d27c9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f140b-4145-4024-8bcc-6d7083f15a24" elementFormDefault="qualified">
    <xsd:import namespace="http://schemas.microsoft.com/office/2006/documentManagement/types"/>
    <xsd:import namespace="http://schemas.microsoft.com/office/infopath/2007/PartnerControls"/>
    <xsd:element name="TaxCatchAll" ma:index="29" nillable="true" ma:displayName="Taxonomy Catch All Column" ma:hidden="true" ma:list="{7d160fe4-a607-4181-ace3-064641e5a6f2}" ma:internalName="TaxCatchAll" ma:showField="CatchAllData" ma:web="2bd86d0c-eb23-4907-a72b-b86d8570c2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40BB9D21FF7C414DBAE17BB9C7DADD2E|-1315905429" UniqueId="60cfd7e8-6142-4183-ae42-dd7887fd93c5">
      <p:Name>Retention</p:Name>
      <p:Description>Automatic scheduling of content for processing, and performing a retention action on content that has reached its due date.</p:Description>
      <p:CustomData>
        <Schedules nextStageId="3">
          <Schedule type="Default">
            <stages>
              <data stageId="1" stageDeleted="true"/>
              <data stageId="2">
                <formula id="Microsoft.Office.RecordsManagement.PolicyFeatures.Expiration.Formula.BuiltIn">
                  <number>6</number>
                  <property>Modified</property>
                  <propertyId>28cf69c5-fa48-462a-b5cd-27b6f9d2bd5f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8f140b-4145-4024-8bcc-6d7083f15a24" xsi:nil="true"/>
    <SharedWithUsers xmlns="2bd86d0c-eb23-4907-a72b-b86d8570c29f">
      <UserInfo>
        <DisplayName>VIEILLEDENT Stéphanie</DisplayName>
        <AccountId>58</AccountId>
        <AccountType/>
      </UserInfo>
    </SharedWithUsers>
    <lcf76f155ced4ddcb4097134ff3c332f xmlns="dd6a61b0-53a2-40d6-abc1-0594a239469b">
      <Terms xmlns="http://schemas.microsoft.com/office/infopath/2007/PartnerControls"/>
    </lcf76f155ced4ddcb4097134ff3c332f>
    <_dlc_ExpireDateSaved xmlns="http://schemas.microsoft.com/sharepoint/v3" xsi:nil="true"/>
    <_dlc_ExpireDate xmlns="http://schemas.microsoft.com/sharepoint/v3">2022-12-20T13:47:16+00:00</_dlc_ExpireDate>
    <_dlc_DocId xmlns="2bd86d0c-eb23-4907-a72b-b86d8570c29f">4DRPCA7FPN4V-160241813-17600</_dlc_DocId>
    <_dlc_DocIdUrl xmlns="2bd86d0c-eb23-4907-a72b-b86d8570c29f">
      <Url>https://iccwbo.sharepoint.com/sites/Public-Communication/_layouts/15/DocIdRedir.aspx?ID=4DRPCA7FPN4V-160241813-17600</Url>
      <Description>4DRPCA7FPN4V-160241813-17600</Description>
    </_dlc_DocIdUrl>
  </documentManagement>
</p:properties>
</file>

<file path=customXml/itemProps1.xml><?xml version="1.0" encoding="utf-8"?>
<ds:datastoreItem xmlns:ds="http://schemas.openxmlformats.org/officeDocument/2006/customXml" ds:itemID="{BBD8A189-AB4C-4C90-B68A-E031B6B04F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60E31B-C150-4CCD-A054-1773DA36398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0468BFF-D471-4FF8-92EA-01B7473AF8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bd86d0c-eb23-4907-a72b-b86d8570c29f"/>
    <ds:schemaRef ds:uri="dd6a61b0-53a2-40d6-abc1-0594a239469b"/>
    <ds:schemaRef ds:uri="598f140b-4145-4024-8bcc-6d7083f15a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F45518E-549D-4FEA-88CE-8A64D72ED5E7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F336BC08-C13D-4844-B7B9-3151466BA8CE}">
  <ds:schemaRefs>
    <ds:schemaRef ds:uri="dd6a61b0-53a2-40d6-abc1-0594a239469b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98f140b-4145-4024-8bcc-6d7083f15a24"/>
    <ds:schemaRef ds:uri="2bd86d0c-eb23-4907-a72b-b86d8570c29f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Gellix</vt:lpstr>
      <vt:lpstr>Gotham Medium</vt:lpstr>
      <vt:lpstr>1_Title slide white</vt:lpstr>
      <vt:lpstr>3_ICC Austria Template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General’s Update    10 September 2019, Moscow</dc:title>
  <dc:creator>macintosh365</dc:creator>
  <cp:lastModifiedBy>Weinrath Verena | ICC</cp:lastModifiedBy>
  <cp:revision>109</cp:revision>
  <dcterms:created xsi:type="dcterms:W3CDTF">2019-09-30T09:02:35Z</dcterms:created>
  <dcterms:modified xsi:type="dcterms:W3CDTF">2025-07-02T09:33:50Z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0x01010040BB9D21FF7C414DBAE17BB9C7DADD2E</vt:lpwstr>
  </property>
  <property fmtid="{D5CDD505-2E9C-101B-9397-08002B2CF9AE}" pid="3" name="Order">
    <vt:r8>100</vt:r8>
  </property>
  <property fmtid="{D5CDD505-2E9C-101B-9397-08002B2CF9AE}" pid="4" name="_dlc_DocIdItemGuid">
    <vt:lpwstr>792f5fbb-fc65-459e-9e96-4f6735129d28</vt:lpwstr>
  </property>
  <property fmtid="{D5CDD505-2E9C-101B-9397-08002B2CF9AE}" pid="5" name="MediaServiceImageTags">
    <vt:lpwstr/>
  </property>
  <property fmtid="{D5CDD505-2E9C-101B-9397-08002B2CF9AE}" pid="6" name="_dlc_policyId">
    <vt:lpwstr>0x01010040BB9D21FF7C414DBAE17BB9C7DADD2E|-1315905429</vt:lpwstr>
  </property>
  <property fmtid="{D5CDD505-2E9C-101B-9397-08002B2CF9AE}" pid="7" name="ItemRetentionFormula">
    <vt:lpwstr>&lt;formula id="Microsoft.Office.RecordsManagement.PolicyFeatures.Expiration.Formula.BuiltIn"&gt;&lt;number&gt;6&lt;/number&gt;&lt;property&gt;Modified&lt;/property&gt;&lt;propertyId&gt;28cf69c5-fa48-462a-b5cd-27b6f9d2bd5f&lt;/propertyId&gt;&lt;period&gt;months&lt;/period&gt;&lt;/formula&gt;</vt:lpwstr>
  </property>
</Properties>
</file>